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bg-BG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bg-BG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bg-BG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bg-BG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bg-BG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bg-BG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bg-BG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01FF966-4B53-40E3-A822-7423B5625EE1}" type="slidenum">
              <a:rPr lang="bg-BG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bg-BG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A259E8-7766-47E6-BB23-212A9E0DFECC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bg-BG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bg-BG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1377907-40B2-4469-81EE-7B62DC80E10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lang="bg-BG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pPr marL="216000" indent="0">
              <a:buNone/>
            </a:pPr>
            <a:endParaRPr lang="bg-BG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655128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8360" y="3825360"/>
            <a:ext cx="655128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825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68360" y="382536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3825360" y="382536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2683440" y="126828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898520" y="126828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8360" y="382536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2683440" y="382536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4898520" y="382536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68360" y="1268280"/>
            <a:ext cx="655128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bg-BG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655128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319680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825360" y="1268280"/>
            <a:ext cx="319680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95280" y="476280"/>
            <a:ext cx="6048000" cy="235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bg-BG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3825360" y="1268280"/>
            <a:ext cx="319680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68360" y="382536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68360" y="1268280"/>
            <a:ext cx="655128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bg-BG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319680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3825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3825360" y="382536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3825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68360" y="3825360"/>
            <a:ext cx="655128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655128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8360" y="3825360"/>
            <a:ext cx="655128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3825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68360" y="382536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3825360" y="382536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2683440" y="126828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898520" y="126828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8360" y="382536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2683440" y="382536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4898520" y="3825360"/>
            <a:ext cx="210924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655128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319680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3825360" y="1268280"/>
            <a:ext cx="319680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95280" y="476280"/>
            <a:ext cx="6048000" cy="235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bg-BG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825360" y="1268280"/>
            <a:ext cx="319680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68360" y="382536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3196800" cy="48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3825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825360" y="382536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825360" y="1268280"/>
            <a:ext cx="319680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8360" y="3825360"/>
            <a:ext cx="6551280" cy="233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835280" y="692280"/>
            <a:ext cx="5327280" cy="750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800" b="1" strike="noStrike" spc="-1">
                <a:solidFill>
                  <a:srgbClr val="256101"/>
                </a:solidFill>
                <a:latin typeface="Arial"/>
              </a:rPr>
              <a:t>Click to edit Master title style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256101"/>
                </a:solidFill>
                <a:latin typeface="Arial"/>
              </a:rPr>
              <a:t>Click to edit Master title style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68360" y="1268280"/>
            <a:ext cx="655128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Edit Master text styles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</a:rPr>
              <a:t>Second level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level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"/>
          <p:cNvSpPr/>
          <p:nvPr/>
        </p:nvSpPr>
        <p:spPr>
          <a:xfrm>
            <a:off x="467640" y="4581000"/>
            <a:ext cx="8208720" cy="1584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b="1" strike="noStrike" spc="-1" dirty="0">
                <a:solidFill>
                  <a:srgbClr val="256101"/>
                </a:solidFill>
                <a:latin typeface="Mistral"/>
              </a:rPr>
              <a:t>ПОКАНА 5</a:t>
            </a:r>
            <a:endParaRPr lang="bg-BG" sz="6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bg-BG" sz="4000" b="1" strike="noStrike" spc="-1" dirty="0">
                <a:solidFill>
                  <a:srgbClr val="256101"/>
                </a:solidFill>
                <a:latin typeface="Mistral"/>
                <a:ea typeface="Tahoma"/>
              </a:rPr>
              <a:t>ОСНОВНИ ИЗИСКВАНИЯ И ДОКУМЕНТАЦИЯ ЗА КАНДИДАТСТВАНЕ</a:t>
            </a:r>
            <a:endParaRPr lang="bg-BG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8"/>
          <p:cNvPicPr/>
          <p:nvPr/>
        </p:nvPicPr>
        <p:blipFill>
          <a:blip r:embed="rId3"/>
          <a:stretch/>
        </p:blipFill>
        <p:spPr>
          <a:xfrm>
            <a:off x="-108360" y="-33840"/>
            <a:ext cx="4968360" cy="159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048000" cy="507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256101"/>
                </a:solidFill>
                <a:latin typeface="Mistral" panose="03090702030407020403" pitchFamily="66" charset="0"/>
              </a:rPr>
              <a:t>Основни изисквания</a:t>
            </a: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655128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628830" indent="-285750">
              <a:lnSpc>
                <a:spcPct val="100000"/>
              </a:lnSpc>
              <a:spcBef>
                <a:spcPts val="561"/>
              </a:spcBef>
            </a:pP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Трансграничен характер </a:t>
            </a:r>
            <a:r>
              <a:rPr lang="ru-RU" sz="1800" b="0" strike="noStrike" spc="-1" dirty="0">
                <a:solidFill>
                  <a:srgbClr val="002060"/>
                </a:solidFill>
                <a:latin typeface="Trebuchet MS"/>
              </a:rPr>
              <a:t>на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проектите;</a:t>
            </a:r>
          </a:p>
          <a:p>
            <a:pPr marL="628830" indent="-285750">
              <a:lnSpc>
                <a:spcPct val="100000"/>
              </a:lnSpc>
              <a:spcBef>
                <a:spcPts val="561"/>
              </a:spcBef>
            </a:pP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Принос </a:t>
            </a:r>
            <a:r>
              <a:rPr lang="ru-RU" sz="1800" b="0" strike="noStrike" spc="-1" dirty="0">
                <a:solidFill>
                  <a:srgbClr val="002060"/>
                </a:solidFill>
                <a:latin typeface="Trebuchet MS"/>
              </a:rPr>
              <a:t>към целите и индикаторите на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Програмата;</a:t>
            </a:r>
            <a:endParaRPr lang="ru-RU" sz="1800" spc="-1" dirty="0">
              <a:solidFill>
                <a:srgbClr val="002060"/>
              </a:solidFill>
              <a:latin typeface="Arial"/>
            </a:endParaRPr>
          </a:p>
          <a:p>
            <a:pPr marL="628830" indent="-285750">
              <a:lnSpc>
                <a:spcPct val="100000"/>
              </a:lnSpc>
              <a:spcBef>
                <a:spcPts val="561"/>
              </a:spcBef>
            </a:pP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Съвместно </a:t>
            </a:r>
            <a:r>
              <a:rPr lang="ru-RU" sz="1800" b="0" strike="noStrike" spc="-1" dirty="0">
                <a:solidFill>
                  <a:srgbClr val="002060"/>
                </a:solidFill>
                <a:latin typeface="Trebuchet MS"/>
              </a:rPr>
              <a:t>разработване, изпълнение и финансиране на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дейностите;</a:t>
            </a:r>
            <a:endParaRPr lang="ru-RU" sz="1800" spc="-1" dirty="0">
              <a:solidFill>
                <a:srgbClr val="002060"/>
              </a:solidFill>
              <a:latin typeface="Arial"/>
            </a:endParaRPr>
          </a:p>
          <a:p>
            <a:pPr marL="628830" indent="-285750">
              <a:lnSpc>
                <a:spcPct val="100000"/>
              </a:lnSpc>
              <a:spcBef>
                <a:spcPts val="561"/>
              </a:spcBef>
            </a:pP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Интегриране </a:t>
            </a:r>
            <a:r>
              <a:rPr lang="ru-RU" sz="1800" b="0" strike="noStrike" spc="-1" dirty="0">
                <a:solidFill>
                  <a:srgbClr val="002060"/>
                </a:solidFill>
                <a:latin typeface="Trebuchet MS"/>
              </a:rPr>
              <a:t>на основните ценности на Новият Европейски Баухаус (устойчивост, естетика и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приобщаване);</a:t>
            </a:r>
            <a:endParaRPr lang="ru-RU" sz="1800" spc="-1" dirty="0">
              <a:solidFill>
                <a:srgbClr val="002060"/>
              </a:solidFill>
              <a:latin typeface="Arial"/>
            </a:endParaRPr>
          </a:p>
          <a:p>
            <a:pPr marL="628830" indent="-285750">
              <a:lnSpc>
                <a:spcPct val="100000"/>
              </a:lnSpc>
              <a:spcBef>
                <a:spcPts val="561"/>
              </a:spcBef>
            </a:pP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Внедряване </a:t>
            </a:r>
            <a:r>
              <a:rPr lang="ru-RU" sz="1800" b="0" strike="noStrike" spc="-1" dirty="0">
                <a:solidFill>
                  <a:srgbClr val="002060"/>
                </a:solidFill>
                <a:latin typeface="Trebuchet MS"/>
              </a:rPr>
              <a:t>на екологични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решения;</a:t>
            </a:r>
            <a:endParaRPr lang="ru-RU" sz="1800" spc="-1" dirty="0">
              <a:solidFill>
                <a:srgbClr val="002060"/>
              </a:solidFill>
              <a:latin typeface="Arial"/>
            </a:endParaRPr>
          </a:p>
          <a:p>
            <a:pPr marL="628830" indent="-285750">
              <a:lnSpc>
                <a:spcPct val="100000"/>
              </a:lnSpc>
              <a:spcBef>
                <a:spcPts val="561"/>
              </a:spcBef>
            </a:pP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Спазване </a:t>
            </a:r>
            <a:r>
              <a:rPr lang="ru-RU" sz="1800" b="0" strike="noStrike" spc="-1" dirty="0">
                <a:solidFill>
                  <a:srgbClr val="002060"/>
                </a:solidFill>
                <a:latin typeface="Trebuchet MS"/>
              </a:rPr>
              <a:t>принципът „не причинявай значителна вреда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“;</a:t>
            </a:r>
            <a:endParaRPr lang="ru-RU" sz="1800" spc="-1" dirty="0">
              <a:solidFill>
                <a:srgbClr val="002060"/>
              </a:solidFill>
              <a:latin typeface="Arial"/>
            </a:endParaRPr>
          </a:p>
          <a:p>
            <a:pPr marL="628830" indent="-285750">
              <a:lnSpc>
                <a:spcPct val="100000"/>
              </a:lnSpc>
              <a:spcBef>
                <a:spcPts val="561"/>
              </a:spcBef>
            </a:pPr>
            <a:r>
              <a:rPr lang="ru-RU" sz="1800" b="0" strike="noStrike" spc="-1" dirty="0" smtClean="0">
                <a:solidFill>
                  <a:srgbClr val="002060"/>
                </a:solidFill>
                <a:latin typeface="Trebuchet MS"/>
              </a:rPr>
              <a:t>Насърчаване </a:t>
            </a:r>
            <a:r>
              <a:rPr lang="ru-RU" sz="1800" b="0" strike="noStrike" spc="-1" dirty="0">
                <a:solidFill>
                  <a:srgbClr val="002060"/>
                </a:solidFill>
                <a:latin typeface="Trebuchet MS"/>
              </a:rPr>
              <a:t>на равния достъп до възможности, прозрачността и зелените обществени поръчки;</a:t>
            </a:r>
            <a:endParaRPr lang="ru-RU" sz="1800" b="0" strike="noStrike" spc="-1" dirty="0">
              <a:solidFill>
                <a:srgbClr val="00206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20"/>
              </a:spcBef>
              <a:buNone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 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561"/>
              </a:spcBef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79640" y="476280"/>
            <a:ext cx="6840000" cy="507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bg-BG" sz="3200" b="0" strike="noStrike" spc="-1" dirty="0">
                <a:solidFill>
                  <a:srgbClr val="256101"/>
                </a:solidFill>
                <a:latin typeface="Mistral" panose="03090702030407020403" pitchFamily="66" charset="0"/>
              </a:rPr>
              <a:t>Задължителни </a:t>
            </a:r>
            <a:r>
              <a:rPr lang="bg-BG" sz="3200" b="0" strike="noStrike" spc="-1" dirty="0" smtClean="0">
                <a:solidFill>
                  <a:srgbClr val="256101"/>
                </a:solidFill>
                <a:latin typeface="Mistral" panose="03090702030407020403" pitchFamily="66" charset="0"/>
              </a:rPr>
              <a:t>приложения</a:t>
            </a:r>
            <a:endParaRPr lang="ru-RU" sz="3200" b="0" strike="noStrike" spc="-1" dirty="0">
              <a:solidFill>
                <a:srgbClr val="000000"/>
              </a:solidFill>
              <a:latin typeface="Mistral" panose="03090702030407020403" pitchFamily="66" charset="0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655128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А1 Декларация на водещия партньор (стандартен образец)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 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А2 Декларация на проектния партньор (стандартен образец)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 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А3 Самооценка относно държавната помощ (стандартен образец)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 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А4 Официални мандати (отворен формат, решение на партньора)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 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А5 Документи, удостоверяващи собствеността върху 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Trebuchet MS"/>
              </a:rPr>
              <a:t>земя, </a:t>
            </a:r>
            <a:r>
              <a:rPr lang="bg-BG" sz="1600" b="0" strike="noStrike" spc="-1" dirty="0" smtClean="0">
                <a:solidFill>
                  <a:srgbClr val="002060"/>
                </a:solidFill>
                <a:latin typeface="Trebuchet MS"/>
              </a:rPr>
              <a:t>сгради </a:t>
            </a:r>
            <a:r>
              <a:rPr lang="bg-BG" sz="1600" b="0" strike="noStrike" spc="-1" dirty="0">
                <a:solidFill>
                  <a:srgbClr val="002060"/>
                </a:solidFill>
                <a:latin typeface="Trebuchet MS"/>
              </a:rPr>
              <a:t>и/или инфраструктура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 – Само за инфраструктурни проекти: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 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А5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.1 </a:t>
            </a:r>
            <a:r>
              <a:rPr lang="bg-BG" sz="1600" b="0" strike="noStrike" spc="-1" dirty="0">
                <a:solidFill>
                  <a:srgbClr val="002060"/>
                </a:solidFill>
                <a:latin typeface="Trebuchet MS"/>
              </a:rPr>
              <a:t>Документи за собственост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 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А5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.2</a:t>
            </a:r>
            <a:r>
              <a:rPr lang="bg-BG" sz="1600" b="0" strike="noStrike" spc="-1" dirty="0">
                <a:solidFill>
                  <a:srgbClr val="002060"/>
                </a:solidFill>
                <a:latin typeface="Trebuchet MS"/>
              </a:rPr>
              <a:t> Писмено съгласие от собственика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 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А5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.3</a:t>
            </a:r>
            <a:r>
              <a:rPr lang="bg-BG" sz="1600" b="0" strike="noStrike" spc="-1" dirty="0">
                <a:solidFill>
                  <a:srgbClr val="002060"/>
                </a:solidFill>
                <a:latin typeface="Trebuchet MS"/>
              </a:rPr>
              <a:t> Справки от публични регистри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 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А5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.4</a:t>
            </a:r>
            <a:r>
              <a:rPr lang="bg-BG" sz="1600" b="0" strike="noStrike" spc="-1" dirty="0">
                <a:solidFill>
                  <a:srgbClr val="002060"/>
                </a:solidFill>
                <a:latin typeface="Trebuchet MS"/>
              </a:rPr>
              <a:t> Декларация на собствена отговорност (само за кандидати, които не могат да предоставят нужните документи от А5.1, А5.2 и А5.3, а ще ги предоставят на етап </a:t>
            </a:r>
            <a:r>
              <a:rPr lang="bg-BG" sz="1600" b="0" strike="noStrike" spc="-1" dirty="0" err="1">
                <a:solidFill>
                  <a:srgbClr val="002060"/>
                </a:solidFill>
                <a:latin typeface="Trebuchet MS"/>
              </a:rPr>
              <a:t>преддоговаряне</a:t>
            </a:r>
            <a:r>
              <a:rPr lang="bg-BG" sz="1600" b="0" strike="noStrike" spc="-1" dirty="0">
                <a:solidFill>
                  <a:srgbClr val="002060"/>
                </a:solidFill>
                <a:latin typeface="Trebuchet MS"/>
              </a:rPr>
              <a:t>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</a:pP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79640" y="476280"/>
            <a:ext cx="6840000" cy="507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bg-BG" sz="3200" b="0" strike="noStrike" spc="-1" dirty="0">
                <a:solidFill>
                  <a:srgbClr val="256101"/>
                </a:solidFill>
                <a:latin typeface="Mistral" panose="03090702030407020403" pitchFamily="66" charset="0"/>
              </a:rPr>
              <a:t>Задължителни </a:t>
            </a:r>
            <a:r>
              <a:rPr lang="bg-BG" sz="3200" b="0" strike="noStrike" spc="-1" dirty="0" smtClean="0">
                <a:solidFill>
                  <a:srgbClr val="256101"/>
                </a:solidFill>
                <a:latin typeface="Mistral" panose="03090702030407020403" pitchFamily="66" charset="0"/>
              </a:rPr>
              <a:t>приложения</a:t>
            </a:r>
            <a:endParaRPr lang="ru-RU" sz="3200" b="0" strike="noStrike" spc="-1" dirty="0">
              <a:solidFill>
                <a:srgbClr val="000000"/>
              </a:solidFill>
              <a:latin typeface="Mistral" panose="03090702030407020403" pitchFamily="66" charset="0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655128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A6 Пазарен анализ (отворен формат, решение на партньорите) – включване на бъдеща инфлация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A7 Декларация за ненанасяне на значителн</a:t>
            </a:r>
            <a:r>
              <a:rPr lang="bg-BG" sz="1600" b="0" strike="noStrike" spc="-1" dirty="0">
                <a:solidFill>
                  <a:srgbClr val="002060"/>
                </a:solidFill>
                <a:latin typeface="Trebuchet MS"/>
              </a:rPr>
              <a:t>и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 вреди (стандартен образец)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A8 Декларация на асоцииран партньор по проекта (ако е приложимо)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A9 Самооценка на финансовия капацитет (последния счетоводен баланс, отчет за приходи и разходи)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Приложение 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AF_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A10 Декларация за липса на обстоятелствата по чл. 5л от Регламент (ЕС) № 2022/576 на Съвета - Издава се САМО от частни партньори.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Методологията за измерване на 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Trebuchet MS"/>
              </a:rPr>
              <a:t>индикатори RCR95 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и PSR3</a:t>
            </a:r>
            <a:r>
              <a:rPr lang="en-US" sz="1600" b="0" strike="noStrike" spc="-1" dirty="0">
                <a:solidFill>
                  <a:srgbClr val="002060"/>
                </a:solidFill>
                <a:latin typeface="Trebuchet MS"/>
              </a:rPr>
              <a:t>, 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Trebuchet MS"/>
              </a:rPr>
              <a:t>(</a:t>
            </a:r>
            <a:r>
              <a:rPr lang="ru-RU" sz="1600" b="0" strike="noStrike" spc="-1" dirty="0">
                <a:solidFill>
                  <a:srgbClr val="002060"/>
                </a:solidFill>
                <a:latin typeface="Trebuchet MS"/>
              </a:rPr>
              <a:t>отворен формат, решение на партньорите, максимум 1-2 страници)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7640" y="476280"/>
            <a:ext cx="6768360" cy="507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bg-BG" sz="3200" b="0" strike="noStrike" spc="-1" dirty="0">
                <a:solidFill>
                  <a:srgbClr val="256101"/>
                </a:solidFill>
                <a:latin typeface="Mistral" panose="03090702030407020403" pitchFamily="66" charset="0"/>
              </a:rPr>
              <a:t>Допълнителни </a:t>
            </a:r>
            <a:r>
              <a:rPr lang="bg-BG" sz="3200" b="0" strike="noStrike" spc="-1" dirty="0" smtClean="0">
                <a:solidFill>
                  <a:srgbClr val="256101"/>
                </a:solidFill>
                <a:latin typeface="Mistral" panose="03090702030407020403" pitchFamily="66" charset="0"/>
              </a:rPr>
              <a:t>приложения</a:t>
            </a:r>
            <a:endParaRPr lang="ru-RU" sz="3200" b="0" strike="noStrike" spc="-1" dirty="0">
              <a:solidFill>
                <a:srgbClr val="000000"/>
              </a:solidFill>
              <a:latin typeface="Mistral" panose="03090702030407020403" pitchFamily="66" charset="0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655128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105"/>
              </a:spcBef>
              <a:buNone/>
              <a:tabLst>
                <a:tab pos="0" algn="l"/>
              </a:tabLst>
            </a:pPr>
            <a:r>
              <a:rPr lang="bg-BG" sz="1400" b="1" strike="noStrike" spc="-1" dirty="0">
                <a:solidFill>
                  <a:srgbClr val="77923B"/>
                </a:solidFill>
                <a:latin typeface="Trebuchet MS"/>
              </a:rPr>
              <a:t>Документи, в зависимост от спецификите на проекта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927000" indent="-457200" algn="just">
              <a:lnSpc>
                <a:spcPct val="100000"/>
              </a:lnSpc>
              <a:spcBef>
                <a:spcPts val="289"/>
              </a:spcBef>
              <a:buClr>
                <a:srgbClr val="244060"/>
              </a:buClr>
              <a:buFont typeface="Arial MT"/>
              <a:buChar char="•"/>
              <a:tabLst>
                <a:tab pos="927000" algn="l"/>
              </a:tabLst>
            </a:pP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Приложение</a:t>
            </a:r>
            <a:r>
              <a:rPr lang="en-US" sz="1600" b="0" strike="noStrike" spc="-15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en-US" sz="1600" b="0" strike="noStrike" spc="-1" dirty="0">
                <a:solidFill>
                  <a:srgbClr val="244060"/>
                </a:solidFill>
                <a:latin typeface="Trebuchet MS"/>
              </a:rPr>
              <a:t>B1</a:t>
            </a:r>
            <a:r>
              <a:rPr lang="en-US" sz="1600" b="0" strike="noStrike" spc="-15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bg-BG" sz="1600" b="0" strike="noStrike" spc="-15" dirty="0">
                <a:solidFill>
                  <a:srgbClr val="244060"/>
                </a:solidFill>
                <a:latin typeface="Trebuchet MS"/>
              </a:rPr>
              <a:t>Анализ разходи-ползи </a:t>
            </a: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(само за проекти, които ще генерират приходи)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927000" indent="-457200" algn="just">
              <a:lnSpc>
                <a:spcPct val="100000"/>
              </a:lnSpc>
              <a:spcBef>
                <a:spcPts val="601"/>
              </a:spcBef>
              <a:buClr>
                <a:srgbClr val="244060"/>
              </a:buClr>
              <a:buFont typeface="Arial MT"/>
              <a:buChar char="•"/>
              <a:tabLst>
                <a:tab pos="927000" algn="l"/>
              </a:tabLst>
            </a:pP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Приложение</a:t>
            </a:r>
            <a:r>
              <a:rPr lang="en-US" sz="1600" b="0" strike="noStrike" spc="-52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en-US" sz="1600" b="0" strike="noStrike" spc="-1" dirty="0">
                <a:solidFill>
                  <a:srgbClr val="244060"/>
                </a:solidFill>
                <a:latin typeface="Trebuchet MS"/>
              </a:rPr>
              <a:t>B2</a:t>
            </a:r>
            <a:r>
              <a:rPr lang="en-US" sz="1600" b="0" strike="noStrike" spc="-52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Техническа документация</a:t>
            </a:r>
            <a:r>
              <a:rPr lang="en-US" sz="1600" b="0" strike="noStrike" spc="-12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bg-BG" sz="1600" b="0" strike="noStrike" spc="-12" dirty="0">
                <a:solidFill>
                  <a:srgbClr val="244060"/>
                </a:solidFill>
                <a:latin typeface="Trebuchet MS"/>
              </a:rPr>
              <a:t>(за БГ партньори Обемно-устройствено проучване, Идеен проект или Технически проект);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927000" indent="-457200" algn="just">
              <a:lnSpc>
                <a:spcPct val="100000"/>
              </a:lnSpc>
              <a:spcBef>
                <a:spcPts val="601"/>
              </a:spcBef>
              <a:buClr>
                <a:srgbClr val="244060"/>
              </a:buClr>
              <a:buFont typeface="Arial MT"/>
              <a:buChar char="•"/>
              <a:tabLst>
                <a:tab pos="927000" algn="l"/>
              </a:tabLst>
            </a:pP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Приложение</a:t>
            </a:r>
            <a:r>
              <a:rPr lang="en-US" sz="1600" b="0" strike="noStrike" spc="-41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en-US" sz="1600" b="0" strike="noStrike" spc="-1" dirty="0">
                <a:solidFill>
                  <a:srgbClr val="244060"/>
                </a:solidFill>
                <a:latin typeface="Trebuchet MS"/>
              </a:rPr>
              <a:t>B3</a:t>
            </a:r>
            <a:r>
              <a:rPr lang="en-US" sz="1600" b="0" strike="noStrike" spc="-41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Градоустройствено разрешение (само за румънски </a:t>
            </a:r>
            <a:r>
              <a:rPr lang="bg-BG" sz="1600" b="0" strike="noStrike" spc="-12" dirty="0">
                <a:solidFill>
                  <a:srgbClr val="244060"/>
                </a:solidFill>
                <a:latin typeface="Trebuchet MS"/>
              </a:rPr>
              <a:t>партньори)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927000" indent="-457200" algn="just">
              <a:lnSpc>
                <a:spcPct val="100000"/>
              </a:lnSpc>
              <a:spcBef>
                <a:spcPts val="601"/>
              </a:spcBef>
              <a:buClr>
                <a:srgbClr val="244060"/>
              </a:buClr>
              <a:buFont typeface="Arial MT"/>
              <a:buChar char="•"/>
              <a:tabLst>
                <a:tab pos="927000" algn="l"/>
              </a:tabLst>
            </a:pP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Приложение</a:t>
            </a:r>
            <a:r>
              <a:rPr lang="en-US" sz="1600" b="0" strike="noStrike" spc="-60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en-US" sz="1600" b="0" strike="noStrike" spc="-1" dirty="0">
                <a:solidFill>
                  <a:srgbClr val="244060"/>
                </a:solidFill>
                <a:latin typeface="Trebuchet MS"/>
              </a:rPr>
              <a:t>B4</a:t>
            </a:r>
            <a:r>
              <a:rPr lang="en-US" sz="1600" b="0" strike="noStrike" spc="-60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Екологично споразумение </a:t>
            </a:r>
            <a:r>
              <a:rPr lang="en-US" sz="1600" b="0" strike="noStrike" spc="-12" dirty="0">
                <a:solidFill>
                  <a:srgbClr val="244060"/>
                </a:solidFill>
                <a:latin typeface="Trebuchet MS"/>
              </a:rPr>
              <a:t>(</a:t>
            </a:r>
            <a:r>
              <a:rPr lang="bg-BG" sz="1600" b="0" strike="noStrike" spc="-12" dirty="0">
                <a:solidFill>
                  <a:srgbClr val="244060"/>
                </a:solidFill>
                <a:latin typeface="Trebuchet MS"/>
              </a:rPr>
              <a:t>ако не е налично, може да се предостави и във фазата на </a:t>
            </a:r>
            <a:r>
              <a:rPr lang="bg-BG" sz="1600" b="0" strike="noStrike" spc="-12" dirty="0" err="1">
                <a:solidFill>
                  <a:srgbClr val="244060"/>
                </a:solidFill>
                <a:latin typeface="Trebuchet MS"/>
              </a:rPr>
              <a:t>преддоговаряне</a:t>
            </a:r>
            <a:r>
              <a:rPr lang="en-US" sz="1600" b="0" strike="noStrike" spc="-12" dirty="0">
                <a:solidFill>
                  <a:srgbClr val="244060"/>
                </a:solidFill>
                <a:latin typeface="Trebuchet MS"/>
              </a:rPr>
              <a:t>) 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927000" indent="-457200" algn="just">
              <a:lnSpc>
                <a:spcPct val="100000"/>
              </a:lnSpc>
              <a:spcBef>
                <a:spcPts val="601"/>
              </a:spcBef>
              <a:buClr>
                <a:srgbClr val="244060"/>
              </a:buClr>
              <a:buFont typeface="Arial MT"/>
              <a:buChar char="•"/>
              <a:tabLst>
                <a:tab pos="927000" algn="l"/>
              </a:tabLst>
            </a:pP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Приложение</a:t>
            </a:r>
            <a:r>
              <a:rPr lang="en-US" sz="1600" b="0" strike="noStrike" spc="-60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en-US" sz="1600" b="0" strike="noStrike" spc="-1" dirty="0">
                <a:solidFill>
                  <a:srgbClr val="244060"/>
                </a:solidFill>
                <a:latin typeface="Trebuchet MS"/>
              </a:rPr>
              <a:t>B5</a:t>
            </a:r>
            <a:r>
              <a:rPr lang="en-US" sz="1600" b="0" strike="noStrike" spc="-60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ru-RU" sz="1600" b="0" strike="noStrike" spc="-1" dirty="0">
                <a:solidFill>
                  <a:srgbClr val="244060"/>
                </a:solidFill>
                <a:latin typeface="Trebuchet MS"/>
              </a:rPr>
              <a:t>Доклад за въздействието върху околната среда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927000" indent="-457200" algn="just">
              <a:lnSpc>
                <a:spcPct val="100000"/>
              </a:lnSpc>
              <a:spcBef>
                <a:spcPts val="601"/>
              </a:spcBef>
              <a:buClr>
                <a:srgbClr val="244060"/>
              </a:buClr>
              <a:buFont typeface="Arial MT"/>
              <a:buChar char="•"/>
              <a:tabLst>
                <a:tab pos="927000" algn="l"/>
              </a:tabLst>
            </a:pP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Приложение</a:t>
            </a:r>
            <a:r>
              <a:rPr lang="en-US" sz="1600" b="0" strike="noStrike" spc="148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en-US" sz="1600" b="0" strike="noStrike" spc="-1" dirty="0">
                <a:solidFill>
                  <a:srgbClr val="244060"/>
                </a:solidFill>
                <a:latin typeface="Trebuchet MS"/>
              </a:rPr>
              <a:t>B6</a:t>
            </a:r>
            <a:r>
              <a:rPr lang="en-US" sz="1600" b="0" strike="noStrike" spc="168" dirty="0">
                <a:solidFill>
                  <a:srgbClr val="244060"/>
                </a:solidFill>
                <a:latin typeface="Trebuchet MS"/>
              </a:rPr>
              <a:t> </a:t>
            </a:r>
            <a:r>
              <a:rPr lang="ru-RU" sz="1600" b="0" strike="noStrike" spc="-1" dirty="0">
                <a:solidFill>
                  <a:srgbClr val="244060"/>
                </a:solidFill>
                <a:latin typeface="Trebuchet MS"/>
              </a:rPr>
              <a:t>Оценка на очакваните въздействия от изменението на климата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927000" indent="-457200" algn="just">
              <a:lnSpc>
                <a:spcPct val="100000"/>
              </a:lnSpc>
              <a:spcBef>
                <a:spcPts val="601"/>
              </a:spcBef>
              <a:buClr>
                <a:srgbClr val="244060"/>
              </a:buClr>
              <a:buFont typeface="Arial MT"/>
              <a:buChar char="•"/>
              <a:tabLst>
                <a:tab pos="927000" algn="l"/>
              </a:tabLst>
            </a:pPr>
            <a:r>
              <a:rPr lang="bg-BG" sz="1600" b="0" strike="noStrike" spc="-1" dirty="0">
                <a:solidFill>
                  <a:srgbClr val="244060"/>
                </a:solidFill>
                <a:latin typeface="Trebuchet MS"/>
              </a:rPr>
              <a:t>Приложение</a:t>
            </a:r>
            <a:r>
              <a:rPr lang="en-US" sz="1600" b="0" strike="noStrike" spc="-1" dirty="0">
                <a:solidFill>
                  <a:srgbClr val="244060"/>
                </a:solidFill>
                <a:latin typeface="Trebuchet MS"/>
              </a:rPr>
              <a:t> B7 </a:t>
            </a:r>
            <a:r>
              <a:rPr lang="ru-RU" sz="1600" b="0" strike="noStrike" spc="-1" dirty="0">
                <a:solidFill>
                  <a:srgbClr val="244060"/>
                </a:solidFill>
                <a:latin typeface="Trebuchet MS"/>
              </a:rPr>
              <a:t>Допълнителни документи/информация по екологичните въпроси</a:t>
            </a:r>
            <a:endParaRPr lang="ru-RU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409966" cy="507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bg-BG" sz="3200" b="0" strike="noStrike" spc="-1" dirty="0">
                <a:solidFill>
                  <a:srgbClr val="256101"/>
                </a:solidFill>
                <a:latin typeface="Mistral" panose="03090702030407020403" pitchFamily="66" charset="0"/>
              </a:rPr>
              <a:t>Промени </a:t>
            </a:r>
            <a:r>
              <a:rPr lang="bg-BG" sz="3200" b="0" strike="noStrike" spc="-1" dirty="0" smtClean="0">
                <a:solidFill>
                  <a:srgbClr val="256101"/>
                </a:solidFill>
                <a:latin typeface="Mistral" panose="03090702030407020403" pitchFamily="66" charset="0"/>
              </a:rPr>
              <a:t>от </a:t>
            </a:r>
            <a:r>
              <a:rPr lang="bg-BG" sz="3200" b="0" strike="noStrike" spc="-1" dirty="0">
                <a:solidFill>
                  <a:srgbClr val="256101"/>
                </a:solidFill>
                <a:latin typeface="Mistral" panose="03090702030407020403" pitchFamily="66" charset="0"/>
              </a:rPr>
              <a:t>предходната покана по СЦ 2.7</a:t>
            </a:r>
            <a:endParaRPr lang="ru-RU" sz="3200" b="0" strike="noStrike" spc="-1" dirty="0">
              <a:solidFill>
                <a:srgbClr val="000000"/>
              </a:solidFill>
              <a:latin typeface="Mistral" panose="03090702030407020403" pitchFamily="66" charset="0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799164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bg-BG" sz="2800" b="0" strike="noStrike" spc="-1" dirty="0">
                <a:solidFill>
                  <a:srgbClr val="002060"/>
                </a:solidFill>
                <a:latin typeface="Arial"/>
              </a:rPr>
              <a:t>Приложението за липса на тежести (Приложение А5 от третата покана) – да бъде предоставено във фазата на </a:t>
            </a:r>
            <a:r>
              <a:rPr lang="bg-BG" sz="2800" b="0" strike="noStrike" spc="-1" dirty="0" err="1">
                <a:solidFill>
                  <a:srgbClr val="002060"/>
                </a:solidFill>
                <a:latin typeface="Arial"/>
              </a:rPr>
              <a:t>преддоговарянето</a:t>
            </a:r>
            <a:r>
              <a:rPr lang="bg-BG" sz="2800" b="0" strike="noStrike" spc="-1" dirty="0">
                <a:solidFill>
                  <a:srgbClr val="002060"/>
                </a:solidFill>
                <a:latin typeface="Arial"/>
              </a:rPr>
              <a:t>;</a:t>
            </a:r>
            <a:endParaRPr lang="ru-RU" sz="28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bg-BG" sz="2800" b="0" strike="noStrike" spc="-1" dirty="0">
                <a:solidFill>
                  <a:srgbClr val="002060"/>
                </a:solidFill>
                <a:latin typeface="Arial"/>
              </a:rPr>
              <a:t>Възможност за допълнително предоставяне на изискуемите приложения като отговор на искания за разяснения;</a:t>
            </a:r>
            <a:endParaRPr lang="ru-RU" sz="28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bg-BG" sz="2800" b="0" strike="noStrike" spc="-1" dirty="0">
                <a:solidFill>
                  <a:srgbClr val="002060"/>
                </a:solidFill>
                <a:latin typeface="Arial"/>
              </a:rPr>
              <a:t>За БГ партньори: минимум 30% зелени зони, за инвестиции в рамките на населено място, минимум 60% извън населени места;</a:t>
            </a:r>
            <a:endParaRPr lang="ru-RU" sz="28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95280" y="476280"/>
            <a:ext cx="6336720" cy="507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bg-BG" b="0" strike="noStrike" spc="-1" dirty="0">
                <a:solidFill>
                  <a:srgbClr val="256101"/>
                </a:solidFill>
                <a:latin typeface="Mistral" panose="03090702030407020403" pitchFamily="66" charset="0"/>
              </a:rPr>
              <a:t>Предстоящи събития</a:t>
            </a:r>
            <a:endParaRPr lang="ru-RU" b="0" strike="noStrike" spc="-1" dirty="0">
              <a:solidFill>
                <a:srgbClr val="000000"/>
              </a:solidFill>
              <a:latin typeface="Mistral" panose="03090702030407020403" pitchFamily="66" charset="0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68360" y="1268280"/>
            <a:ext cx="655128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TextBox 5"/>
          <p:cNvSpPr/>
          <p:nvPr/>
        </p:nvSpPr>
        <p:spPr>
          <a:xfrm>
            <a:off x="468360" y="2133000"/>
            <a:ext cx="6371280" cy="3087720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bg-BG" sz="2000" b="0" strike="noStrike" spc="-1" dirty="0">
                <a:solidFill>
                  <a:srgbClr val="002060"/>
                </a:solidFill>
                <a:latin typeface="Arial"/>
              </a:rPr>
              <a:t>21.08.2025 – Онлайн представяне на поканата и форум за търсене на </a:t>
            </a:r>
            <a:r>
              <a:rPr lang="bg-BG" sz="2000" b="0" strike="noStrike" spc="-12" dirty="0">
                <a:solidFill>
                  <a:srgbClr val="002060"/>
                </a:solidFill>
                <a:latin typeface="Trebuchet MS"/>
              </a:rPr>
              <a:t>партньори</a:t>
            </a:r>
            <a:endParaRPr lang="bg-BG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bg-BG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bg-BG" sz="2000" b="0" strike="noStrike" spc="-12" dirty="0">
                <a:solidFill>
                  <a:srgbClr val="002060"/>
                </a:solidFill>
                <a:latin typeface="Trebuchet MS"/>
              </a:rPr>
              <a:t>Индивидуални сесии за подкрепа на кандидатите:</a:t>
            </a:r>
            <a:endParaRPr lang="bg-BG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bg-BG" sz="2000" b="0" strike="noStrike" spc="-12" dirty="0">
                <a:solidFill>
                  <a:srgbClr val="002060"/>
                </a:solidFill>
                <a:latin typeface="Trebuchet MS"/>
              </a:rPr>
              <a:t>10.07.</a:t>
            </a:r>
            <a:r>
              <a:rPr lang="en-US" sz="2000" b="0" strike="noStrike" spc="-12" dirty="0">
                <a:solidFill>
                  <a:srgbClr val="002060"/>
                </a:solidFill>
                <a:latin typeface="Trebuchet MS"/>
              </a:rPr>
              <a:t>2025</a:t>
            </a:r>
            <a:r>
              <a:rPr lang="bg-BG" sz="2000" b="0" strike="noStrike" spc="-12" dirty="0">
                <a:solidFill>
                  <a:srgbClr val="002060"/>
                </a:solidFill>
                <a:latin typeface="Trebuchet MS"/>
              </a:rPr>
              <a:t>; 17.07.2025; 24.07.2025; 31.07.2025; 07.08.2025; 28.08.2025; 04.09.2025; 11.09.2025</a:t>
            </a:r>
            <a:endParaRPr lang="bg-BG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bg-BG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bg-BG" sz="2000" b="0" strike="noStrike" spc="-12" dirty="0">
                <a:solidFill>
                  <a:srgbClr val="002060"/>
                </a:solidFill>
                <a:latin typeface="Trebuchet MS"/>
              </a:rPr>
              <a:t>Регистрация - </a:t>
            </a:r>
            <a:r>
              <a:rPr lang="en-US" sz="2000" b="0" strike="noStrike" spc="-12" dirty="0">
                <a:solidFill>
                  <a:srgbClr val="002060"/>
                </a:solidFill>
                <a:latin typeface="Trebuchet MS"/>
              </a:rPr>
              <a:t>https://interregviarobg.eu/en</a:t>
            </a:r>
            <a:endParaRPr lang="bg-BG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8"/>
          <p:cNvSpPr txBox="1"/>
          <p:nvPr/>
        </p:nvSpPr>
        <p:spPr>
          <a:xfrm>
            <a:off x="1619640" y="2997000"/>
            <a:ext cx="6048360" cy="1283760"/>
          </a:xfrm>
          <a:prstGeom prst="rect">
            <a:avLst/>
          </a:prstGeom>
        </p:spPr>
        <p:txBody>
          <a:bodyPr wrap="none" lIns="90000" tIns="45000" rIns="90000" bIns="45000" anchor="ctr">
            <a:prstTxWarp prst="textDoubleWave1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bg-BG" sz="6000" b="1" strike="noStrike" spc="-1">
                <a:ln w="0">
                  <a:noFill/>
                </a:ln>
                <a:solidFill>
                  <a:srgbClr val="358A01"/>
                </a:solidFill>
                <a:latin typeface="Mistral"/>
              </a:rPr>
              <a:t>БЛАГОДАРЯ ЗА ВНИМАНИЕТО</a:t>
            </a:r>
            <a:r>
              <a:rPr lang="bg-BG" sz="5400" b="1" strike="noStrike" spc="-1">
                <a:ln w="0">
                  <a:noFill/>
                </a:ln>
                <a:solidFill>
                  <a:srgbClr val="358A01"/>
                </a:solidFill>
                <a:latin typeface="Mistral"/>
              </a:rPr>
              <a:t>!</a:t>
            </a:r>
            <a:endParaRPr lang="bg-BG" sz="5400" b="0" strike="noStrike" spc="-1">
              <a:ln w="0">
                <a:noFill/>
              </a:ln>
              <a:solidFill>
                <a:srgbClr val="358A01"/>
              </a:solidFill>
              <a:latin typeface="Arial"/>
            </a:endParaRPr>
          </a:p>
        </p:txBody>
      </p:sp>
      <p:pic>
        <p:nvPicPr>
          <p:cNvPr id="98" name="Picture 18"/>
          <p:cNvPicPr/>
          <p:nvPr/>
        </p:nvPicPr>
        <p:blipFill>
          <a:blip r:embed="rId3"/>
          <a:stretch/>
        </p:blipFill>
        <p:spPr>
          <a:xfrm>
            <a:off x="-108360" y="-33840"/>
            <a:ext cx="4968360" cy="159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template">
  <a:themeElements>
    <a:clrScheme name="template 7">
      <a:dk1>
        <a:srgbClr val="000000"/>
      </a:dk1>
      <a:lt1>
        <a:srgbClr val="256101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ACB7AA"/>
      </a:accent3>
      <a:accent4>
        <a:srgbClr val="000000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7">
      <a:dk1>
        <a:srgbClr val="000000"/>
      </a:dk1>
      <a:lt1>
        <a:srgbClr val="256101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ACB7AA"/>
      </a:accent3>
      <a:accent4>
        <a:srgbClr val="000000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ACB7AA"/>
      </a:accent3>
      <a:accent4>
        <a:srgbClr val="000000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9918</TotalTime>
  <Words>535</Words>
  <Application>Microsoft Office PowerPoint</Application>
  <PresentationFormat>On-screen Show (4:3)</PresentationFormat>
  <Paragraphs>52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MT</vt:lpstr>
      <vt:lpstr>DejaVu Sans</vt:lpstr>
      <vt:lpstr>Mistral</vt:lpstr>
      <vt:lpstr>OpenSymbol</vt:lpstr>
      <vt:lpstr>Symbol</vt:lpstr>
      <vt:lpstr>Tahoma</vt:lpstr>
      <vt:lpstr>Times New Roman</vt:lpstr>
      <vt:lpstr>Trebuchet MS</vt:lpstr>
      <vt:lpstr>Wingdings</vt:lpstr>
      <vt:lpstr>template</vt:lpstr>
      <vt:lpstr>template</vt:lpstr>
      <vt:lpstr>PowerPoint Presentation</vt:lpstr>
      <vt:lpstr>Основни изисквания</vt:lpstr>
      <vt:lpstr>Задължителни приложения</vt:lpstr>
      <vt:lpstr>Задължителни приложения</vt:lpstr>
      <vt:lpstr>Допълнителни приложения</vt:lpstr>
      <vt:lpstr>Промени от предходната покана по СЦ 2.7</vt:lpstr>
      <vt:lpstr>Предстоящи събития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DIMANA BORISLAVOVA SADONKOVA</dc:creator>
  <dc:description/>
  <cp:lastModifiedBy>OEM</cp:lastModifiedBy>
  <cp:revision>115</cp:revision>
  <dcterms:created xsi:type="dcterms:W3CDTF">2025-01-28T07:36:22Z</dcterms:created>
  <dcterms:modified xsi:type="dcterms:W3CDTF">2025-06-30T05:45:51Z</dcterms:modified>
  <dc:language>bg-BG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On-screen Show (4:3)</vt:lpwstr>
  </property>
  <property fmtid="{D5CDD505-2E9C-101B-9397-08002B2CF9AE}" pid="4" name="Slides">
    <vt:i4>8</vt:i4>
  </property>
</Properties>
</file>